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2" r:id="rId5"/>
    <p:sldId id="261" r:id="rId6"/>
    <p:sldId id="260" r:id="rId7"/>
    <p:sldId id="263" r:id="rId8"/>
    <p:sldId id="271" r:id="rId9"/>
    <p:sldId id="264" r:id="rId10"/>
    <p:sldId id="266" r:id="rId11"/>
    <p:sldId id="272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23.05.2023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М8О-411Б-19:Тришин Дмитрий Александрович</a:t>
            </a:r>
            <a:endParaRPr lang="ru-RU" sz="2000" dirty="0">
              <a:latin typeface="Arial Narrow" panose="020B0606020202030204" pitchFamily="34" charset="0"/>
            </a:endParaRP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доцент, </a:t>
            </a:r>
            <a:r>
              <a:rPr lang="ru-RU" sz="2000" b="1" dirty="0" err="1">
                <a:latin typeface="Arial Narrow" panose="020B0606020202030204" pitchFamily="34" charset="0"/>
              </a:rPr>
              <a:t>к.т.н</a:t>
            </a:r>
            <a:r>
              <a:rPr lang="ru-RU" sz="2000" b="1" dirty="0">
                <a:latin typeface="Arial Narrow" panose="020B0606020202030204" pitchFamily="34" charset="0"/>
              </a:rPr>
              <a:t>, </a:t>
            </a:r>
            <a:r>
              <a:rPr lang="ru-RU" sz="2000" b="1" dirty="0"/>
              <a:t>доцент МАИ кафедры 806 </a:t>
            </a:r>
            <a:r>
              <a:rPr lang="ru-RU" sz="2000" b="1" dirty="0">
                <a:latin typeface="Arial Narrow" panose="020B0606020202030204" pitchFamily="34" charset="0"/>
              </a:rPr>
              <a:t>Романенков А. М</a:t>
            </a:r>
            <a:endParaRPr lang="ru-RU" sz="2000" dirty="0">
              <a:latin typeface="Arial Narrow" panose="020B0606020202030204" pitchFamily="34" charset="0"/>
            </a:endParaRP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2E1CFD-AA0B-4C7F-B499-670E2155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69"/>
          <a:stretch/>
        </p:blipFill>
        <p:spPr>
          <a:xfrm>
            <a:off x="1490769" y="1444517"/>
            <a:ext cx="3047328" cy="4177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41DED-E6A9-4605-AFFF-C09B0E22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1" t="746" r="-231" b="-746"/>
          <a:stretch/>
        </p:blipFill>
        <p:spPr>
          <a:xfrm>
            <a:off x="7653904" y="1445867"/>
            <a:ext cx="3046343" cy="41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893402" y="561589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авторизации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FEA5C-A686-4FBB-ACDA-A7E9697D918A}"/>
              </a:ext>
            </a:extLst>
          </p:cNvPr>
          <p:cNvSpPr txBox="1"/>
          <p:nvPr/>
        </p:nvSpPr>
        <p:spPr>
          <a:xfrm>
            <a:off x="8055550" y="561589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F97B97-F71C-4FBA-8E1F-B189F81F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"/>
          <a:stretch/>
        </p:blipFill>
        <p:spPr bwMode="auto">
          <a:xfrm>
            <a:off x="775547" y="1589088"/>
            <a:ext cx="5545032" cy="3865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D3CD5-5FD5-4099-A370-CFE0FBC0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79" y="2578417"/>
            <a:ext cx="4541520" cy="17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1791539" y="5480688"/>
            <a:ext cx="351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Основное окно мессенджера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320334" y="4279582"/>
            <a:ext cx="39136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конечными полями</a:t>
            </a:r>
          </a:p>
          <a:p>
            <a:r>
              <a:rPr lang="ru-RU" dirty="0"/>
              <a:t>Распределенная система, состоящая из основного приложения REST API, сервера базы данных и сервера хранения документов, использующая разработанную криптосистему для защиты данных</a:t>
            </a:r>
          </a:p>
          <a:p>
            <a:r>
              <a:rPr lang="ru-RU" dirty="0"/>
              <a:t>Приложение для ПК, работающее на ОС Windows, реализующее функциональность онлайн-чата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 и рецензия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2E56F04-FC3F-25BB-BB85-B66116110C4F}"/>
              </a:ext>
            </a:extLst>
          </p:cNvPr>
          <p:cNvSpPr/>
          <p:nvPr/>
        </p:nvSpPr>
        <p:spPr>
          <a:xfrm>
            <a:off x="376552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 научного руководителя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878D573-7101-4E1F-DF86-5C6854D4BDAB}"/>
              </a:ext>
            </a:extLst>
          </p:cNvPr>
          <p:cNvSpPr/>
          <p:nvPr/>
        </p:nvSpPr>
        <p:spPr>
          <a:xfrm>
            <a:off x="4294568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</a:t>
            </a:r>
            <a:b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от предприятия-заказчика разработки (при наличии)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B9F7FE-A782-0DFE-8E68-62408BA58259}"/>
              </a:ext>
            </a:extLst>
          </p:cNvPr>
          <p:cNvSpPr/>
          <p:nvPr/>
        </p:nvSpPr>
        <p:spPr>
          <a:xfrm>
            <a:off x="8212584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рецензии</a:t>
            </a:r>
          </a:p>
        </p:txBody>
      </p:sp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Актуальность темы данной работы связана с возрастающей потребностью в защите данных в сети Интернет. По сети передается большое количество конфиденциальных данных. Это означает, что данные могут быть украдены или скомпрометированы злоумышленниками. </a:t>
            </a:r>
          </a:p>
          <a:p>
            <a:pPr marL="0" indent="0">
              <a:buNone/>
            </a:pPr>
            <a:r>
              <a:rPr lang="ru-RU" dirty="0"/>
              <a:t>Современные системы и сервисы используют различные криптографические алгоритмы, однако в будущем увеличивается вероятность взлома этих алгоритмов, что ставит под угрозу данные множества пользователей. Чтобы быть готовым к этому, необходимо уже сейчас искать альтернативы, то есть алгоритмы, которые труднее взломать. Такими алгоритмами и являются алгоритмы шифрования на эллиптических кривых.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Цель</a:t>
            </a:r>
            <a:r>
              <a:rPr lang="ru-RU" dirty="0"/>
              <a:t> – разработка приложения с распределенной системой, использующей алгоритмы на основе эллиптических кривых.</a:t>
            </a:r>
          </a:p>
          <a:p>
            <a:r>
              <a:rPr lang="ru-RU" dirty="0">
                <a:latin typeface="Arial Black" panose="020B0A04020102020204" pitchFamily="34" charset="0"/>
              </a:rPr>
              <a:t>Задачи:</a:t>
            </a:r>
          </a:p>
          <a:p>
            <a:pPr lvl="1"/>
            <a:r>
              <a:rPr lang="ru-RU" dirty="0"/>
              <a:t>Написание математической библиотеки исходного кода для работы с эллиптическими кривыми над полями конечной характеристики;</a:t>
            </a:r>
          </a:p>
          <a:p>
            <a:pPr lvl="1"/>
            <a:r>
              <a:rPr lang="ru-RU" dirty="0"/>
              <a:t>Реализация симметричных и асимметричных алгоритмов шифрования на основе эллиптических кривых для создания гибридной криптосистемы;</a:t>
            </a:r>
          </a:p>
          <a:p>
            <a:pPr lvl="1"/>
            <a:r>
              <a:rPr lang="ru-RU" dirty="0"/>
              <a:t>Разработка клиент-серверного приложения с учетом балансировки нагрузки, использующего разработанную криптосистему.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Дано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Понятие эллиптической кривой и поля конечной характеристики</a:t>
            </a:r>
          </a:p>
          <a:p>
            <a:r>
              <a:rPr lang="ru-RU" dirty="0">
                <a:latin typeface="Arial Black" panose="020B0A04020102020204" pitchFamily="34" charset="0"/>
              </a:rPr>
              <a:t>Необходимо</a:t>
            </a:r>
            <a:endParaRPr lang="ru-RU" dirty="0"/>
          </a:p>
          <a:p>
            <a:pPr lvl="1"/>
            <a:r>
              <a:rPr lang="ru-RU" dirty="0"/>
              <a:t>Разработать систему защищенной передачи данных с использованием алгоритмов, основанных на эллиптических кривых над полями конечной характеристики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математической библиотеки исходного кода на языке </a:t>
            </a:r>
            <a:r>
              <a:rPr lang="en-US" dirty="0"/>
              <a:t>C# </a:t>
            </a:r>
            <a:r>
              <a:rPr lang="ru-RU" dirty="0"/>
              <a:t>для работы с эллиптическими кривыми над полями конечной характеристики</a:t>
            </a:r>
            <a:endParaRPr lang="en-US" dirty="0"/>
          </a:p>
          <a:p>
            <a:r>
              <a:rPr lang="ru-RU" dirty="0"/>
              <a:t>Проектирование архитектуры распределенной системы приложения и криптосистемы, обеспечивающей безопасность системы</a:t>
            </a:r>
          </a:p>
          <a:p>
            <a:r>
              <a:rPr lang="ru-RU" dirty="0"/>
              <a:t>Разработка распределенной системы на языке программирование </a:t>
            </a:r>
            <a:r>
              <a:rPr lang="en-US" dirty="0"/>
              <a:t>C#</a:t>
            </a:r>
          </a:p>
          <a:p>
            <a:r>
              <a:rPr lang="ru-RU" dirty="0"/>
              <a:t>Разработка приложения для ПК для работы с распределенной системой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80"/>
            <a:ext cx="10515600" cy="1325563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</a:t>
            </a:r>
            <a:r>
              <a:rPr lang="en-US" dirty="0"/>
              <a:t>: C#</a:t>
            </a:r>
          </a:p>
          <a:p>
            <a:r>
              <a:rPr lang="ru-RU" dirty="0"/>
              <a:t>Язык разметки</a:t>
            </a:r>
            <a:r>
              <a:rPr lang="en-US" dirty="0"/>
              <a:t>: XAML</a:t>
            </a:r>
            <a:endParaRPr lang="ru-RU" dirty="0"/>
          </a:p>
          <a:p>
            <a:r>
              <a:rPr lang="ru-RU" dirty="0"/>
              <a:t>Фреймворки</a:t>
            </a:r>
            <a:r>
              <a:rPr lang="en-US" dirty="0"/>
              <a:t>: .NET WPF, ASP.NET, EF Core</a:t>
            </a:r>
          </a:p>
          <a:p>
            <a:r>
              <a:rPr lang="ru-RU" dirty="0"/>
              <a:t>База данных</a:t>
            </a:r>
            <a:r>
              <a:rPr lang="en-US" dirty="0"/>
              <a:t>: PostgreSQL</a:t>
            </a:r>
          </a:p>
          <a:p>
            <a:r>
              <a:rPr lang="ru-RU" dirty="0"/>
              <a:t>Дополнительные инструменты</a:t>
            </a:r>
            <a:r>
              <a:rPr lang="en-US" dirty="0"/>
              <a:t>: Swagger, Ocelot, Docker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56" y="2976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713" y="2008217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7567" y="3461294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9A43B6A-E855-4CF0-AE64-6E8DE6F7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16" y="497685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132" y="4976858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C624C-49D4-4B4A-B50D-1D166A9902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2" t="32480" r="15877" b="28134"/>
          <a:stretch/>
        </p:blipFill>
        <p:spPr>
          <a:xfrm>
            <a:off x="8935568" y="2165125"/>
            <a:ext cx="1531248" cy="900000"/>
          </a:xfrm>
          <a:prstGeom prst="rect">
            <a:avLst/>
          </a:prstGeom>
        </p:spPr>
      </p:pic>
      <p:pic>
        <p:nvPicPr>
          <p:cNvPr id="7" name="Picture 4" descr="Press and Media Resources - Docker">
            <a:extLst>
              <a:ext uri="{FF2B5EF4-FFF2-40B4-BE49-F238E27FC236}">
                <a16:creationId xmlns:a16="http://schemas.microsoft.com/office/drawing/2014/main" id="{44F97E5E-4959-45D6-B4AF-88BA3D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952" y="4914371"/>
            <a:ext cx="1262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9A6084A-3896-00FC-94F7-679E80166DC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599" r="15597"/>
          <a:stretch/>
        </p:blipFill>
        <p:spPr>
          <a:xfrm>
            <a:off x="10367596" y="3270809"/>
            <a:ext cx="1626520" cy="1440000"/>
          </a:xfrm>
          <a:prstGeom prst="rect">
            <a:avLst/>
          </a:prstGeom>
        </p:spPr>
      </p:pic>
      <p:pic>
        <p:nvPicPr>
          <p:cNvPr id="1030" name="Picture 6" descr="REST Logo - ICTShore.com">
            <a:extLst>
              <a:ext uri="{FF2B5EF4-FFF2-40B4-BE49-F238E27FC236}">
                <a16:creationId xmlns:a16="http://schemas.microsoft.com/office/drawing/2014/main" id="{ADF97F51-94BC-4C89-8591-C1922F5A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492" y="813658"/>
            <a:ext cx="1921927" cy="7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F17294-9E5A-4FCB-95F3-B80D7ADA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66" y="1379008"/>
            <a:ext cx="6790267" cy="4603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9E6DD-EAA6-4F5A-B160-613390BE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35" y="1477857"/>
            <a:ext cx="5942330" cy="4528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приложения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690249-D224-4A0D-BA41-C92DF82B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95" y="2383159"/>
            <a:ext cx="3776809" cy="36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558</Words>
  <Application>Microsoft Office PowerPoint</Application>
  <PresentationFormat>Широкоэкранный</PresentationFormat>
  <Paragraphs>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Narrow</vt:lpstr>
      <vt:lpstr>Calibri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Архитектура решения, алгоритм решения задачи</vt:lpstr>
      <vt:lpstr>Архитектура решения, алгоритм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  <vt:lpstr>Отзывы и рецензия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34</cp:revision>
  <dcterms:created xsi:type="dcterms:W3CDTF">2023-03-28T19:07:26Z</dcterms:created>
  <dcterms:modified xsi:type="dcterms:W3CDTF">2023-05-23T14:40:03Z</dcterms:modified>
</cp:coreProperties>
</file>